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69" r:id="rId4"/>
    <p:sldId id="291" r:id="rId5"/>
    <p:sldId id="270" r:id="rId6"/>
    <p:sldId id="271" r:id="rId7"/>
    <p:sldId id="279" r:id="rId8"/>
    <p:sldId id="280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cencia Office 365 BAQSIS001131" initials="LO3B" lastIdx="2" clrIdx="0">
    <p:extLst>
      <p:ext uri="{19B8F6BF-5375-455C-9EA6-DF929625EA0E}">
        <p15:presenceInfo xmlns:p15="http://schemas.microsoft.com/office/powerpoint/2012/main" userId="S::BAQSIS001131@BARRANQUILLA4.onmicrosoft.com::f78f49a5-c9db-4dd8-99c3-c1f78958f5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929"/>
    <a:srgbClr val="2C9424"/>
    <a:srgbClr val="001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82406" autoAdjust="0"/>
  </p:normalViewPr>
  <p:slideViewPr>
    <p:cSldViewPr snapToGrid="0" snapToObjects="1">
      <p:cViewPr varScale="1">
        <p:scale>
          <a:sx n="61" d="100"/>
          <a:sy n="61" d="100"/>
        </p:scale>
        <p:origin x="1032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atencionalciudadano@barranquilla.gov.co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atencionalciudadano@barranquilla.gov.co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2251A-7008-463D-A7DF-01E3309C6416}" type="doc">
      <dgm:prSet loTypeId="urn:microsoft.com/office/officeart/2005/8/layout/hProcess9" loCatId="process" qsTypeId="urn:microsoft.com/office/officeart/2005/8/quickstyle/3d9" qsCatId="3D" csTypeId="urn:microsoft.com/office/officeart/2005/8/colors/accent1_2" csCatId="accent1" phldr="1"/>
      <dgm:spPr/>
    </dgm:pt>
    <dgm:pt modelId="{0F71F239-EE05-4029-9032-6780A7DAB9AD}">
      <dgm:prSet phldrT="[Texto]"/>
      <dgm:spPr>
        <a:solidFill>
          <a:srgbClr val="C00000"/>
        </a:solidFill>
      </dgm:spPr>
      <dgm:t>
        <a:bodyPr/>
        <a:lstStyle/>
        <a:p>
          <a:r>
            <a:rPr lang="es-MX" b="1"/>
            <a:t>Plan de Nacional de Desarrollo 2014 - 2018</a:t>
          </a:r>
          <a:endParaRPr lang="es-CO" b="1" dirty="0"/>
        </a:p>
      </dgm:t>
    </dgm:pt>
    <dgm:pt modelId="{342CA617-325E-4E1F-8FD4-12D5DA3108AA}" type="parTrans" cxnId="{B34F7298-367A-48C4-AC6A-713011204C48}">
      <dgm:prSet/>
      <dgm:spPr/>
      <dgm:t>
        <a:bodyPr/>
        <a:lstStyle/>
        <a:p>
          <a:endParaRPr lang="es-CO"/>
        </a:p>
      </dgm:t>
    </dgm:pt>
    <dgm:pt modelId="{2DB85EE9-1A1E-4AA3-BC4E-FFFF651C83CE}" type="sibTrans" cxnId="{B34F7298-367A-48C4-AC6A-713011204C48}">
      <dgm:prSet/>
      <dgm:spPr/>
      <dgm:t>
        <a:bodyPr/>
        <a:lstStyle/>
        <a:p>
          <a:endParaRPr lang="es-CO"/>
        </a:p>
      </dgm:t>
    </dgm:pt>
    <dgm:pt modelId="{11A81138-07FB-4BE1-AD9C-88C7361F699B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sz="2400" b="1"/>
            <a:t>Resolución 583 de 2018</a:t>
          </a:r>
          <a:endParaRPr lang="es-CO" sz="2400" b="1" dirty="0"/>
        </a:p>
      </dgm:t>
    </dgm:pt>
    <dgm:pt modelId="{52D97908-C245-43DF-9F36-4A64BE02870D}" type="parTrans" cxnId="{9E9B0281-C6BF-478E-9C18-9377023C72DA}">
      <dgm:prSet/>
      <dgm:spPr/>
      <dgm:t>
        <a:bodyPr/>
        <a:lstStyle/>
        <a:p>
          <a:endParaRPr lang="es-CO"/>
        </a:p>
      </dgm:t>
    </dgm:pt>
    <dgm:pt modelId="{F5F4CE4D-C38C-49B4-BEA1-AC35A8EB5B68}" type="sibTrans" cxnId="{9E9B0281-C6BF-478E-9C18-9377023C72DA}">
      <dgm:prSet/>
      <dgm:spPr/>
      <dgm:t>
        <a:bodyPr/>
        <a:lstStyle/>
        <a:p>
          <a:endParaRPr lang="es-CO"/>
        </a:p>
      </dgm:t>
    </dgm:pt>
    <dgm:pt modelId="{6DD6EECE-3822-4D4A-A42E-179F2AB089CC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MX" sz="2400" b="1"/>
            <a:t>Ley 1753 de 2015</a:t>
          </a:r>
        </a:p>
        <a:p>
          <a:r>
            <a:rPr lang="es-MX" sz="2400" b="1"/>
            <a:t>Art. 81</a:t>
          </a:r>
          <a:endParaRPr lang="es-MX" sz="2400" b="1" dirty="0"/>
        </a:p>
      </dgm:t>
    </dgm:pt>
    <dgm:pt modelId="{A32526CF-31A4-439A-AA3E-E9E7C8EFF830}" type="parTrans" cxnId="{1E725010-C82E-46D7-9B64-15C7B6C2E2DD}">
      <dgm:prSet/>
      <dgm:spPr/>
      <dgm:t>
        <a:bodyPr/>
        <a:lstStyle/>
        <a:p>
          <a:endParaRPr lang="es-CO"/>
        </a:p>
      </dgm:t>
    </dgm:pt>
    <dgm:pt modelId="{B899AC39-5444-4FDC-8856-0E1749D3027F}" type="sibTrans" cxnId="{1E725010-C82E-46D7-9B64-15C7B6C2E2DD}">
      <dgm:prSet/>
      <dgm:spPr/>
      <dgm:t>
        <a:bodyPr/>
        <a:lstStyle/>
        <a:p>
          <a:endParaRPr lang="es-CO"/>
        </a:p>
      </dgm:t>
    </dgm:pt>
    <dgm:pt modelId="{7849F01D-6E59-44DB-892A-FBE3FE24A28B}">
      <dgm:prSet custT="1"/>
      <dgm:spPr>
        <a:solidFill>
          <a:srgbClr val="0070C0"/>
        </a:solidFill>
      </dgm:spPr>
      <dgm:t>
        <a:bodyPr/>
        <a:lstStyle/>
        <a:p>
          <a:r>
            <a:rPr lang="es-MX" sz="2400" b="1"/>
            <a:t>Circular 009 de 2017 Supersalud</a:t>
          </a:r>
          <a:endParaRPr lang="es-CO" sz="2400" b="1" dirty="0"/>
        </a:p>
      </dgm:t>
    </dgm:pt>
    <dgm:pt modelId="{F113FB7E-4EF0-4902-8C81-8AD9455573DB}" type="parTrans" cxnId="{1C5B3246-7A51-40A5-A30A-83490E185074}">
      <dgm:prSet/>
      <dgm:spPr/>
      <dgm:t>
        <a:bodyPr/>
        <a:lstStyle/>
        <a:p>
          <a:endParaRPr lang="es-CO"/>
        </a:p>
      </dgm:t>
    </dgm:pt>
    <dgm:pt modelId="{63C09B66-AB18-452B-9E9C-BD274658F5D5}" type="sibTrans" cxnId="{1C5B3246-7A51-40A5-A30A-83490E185074}">
      <dgm:prSet/>
      <dgm:spPr/>
      <dgm:t>
        <a:bodyPr/>
        <a:lstStyle/>
        <a:p>
          <a:endParaRPr lang="es-CO"/>
        </a:p>
      </dgm:t>
    </dgm:pt>
    <dgm:pt modelId="{6BDBC6E1-337E-448A-AA8A-6308309498B2}">
      <dgm:prSet custT="1"/>
      <dgm:spPr>
        <a:solidFill>
          <a:srgbClr val="00B050"/>
        </a:solidFill>
      </dgm:spPr>
      <dgm:t>
        <a:bodyPr/>
        <a:lstStyle/>
        <a:p>
          <a:r>
            <a:rPr lang="es-MX" sz="2400" b="1"/>
            <a:t>Resolución 113 de 2020</a:t>
          </a:r>
          <a:endParaRPr lang="es-CO" sz="2400" b="1" dirty="0"/>
        </a:p>
      </dgm:t>
    </dgm:pt>
    <dgm:pt modelId="{5FCFFF9D-63E7-4756-9680-7340478A56E5}" type="parTrans" cxnId="{85996448-929F-4D3D-846C-726117AD1171}">
      <dgm:prSet/>
      <dgm:spPr/>
      <dgm:t>
        <a:bodyPr/>
        <a:lstStyle/>
        <a:p>
          <a:endParaRPr lang="es-CO"/>
        </a:p>
      </dgm:t>
    </dgm:pt>
    <dgm:pt modelId="{7EBFD92A-7151-4F3F-AF4B-D10A5BB58FBE}" type="sibTrans" cxnId="{85996448-929F-4D3D-846C-726117AD1171}">
      <dgm:prSet/>
      <dgm:spPr/>
      <dgm:t>
        <a:bodyPr/>
        <a:lstStyle/>
        <a:p>
          <a:endParaRPr lang="es-CO"/>
        </a:p>
      </dgm:t>
    </dgm:pt>
    <dgm:pt modelId="{66E65B4E-8EB9-4D61-8B58-928FD253CC11}" type="pres">
      <dgm:prSet presAssocID="{1DD2251A-7008-463D-A7DF-01E3309C6416}" presName="CompostProcess" presStyleCnt="0">
        <dgm:presLayoutVars>
          <dgm:dir/>
          <dgm:resizeHandles val="exact"/>
        </dgm:presLayoutVars>
      </dgm:prSet>
      <dgm:spPr/>
    </dgm:pt>
    <dgm:pt modelId="{66736AE4-1702-424C-858E-B2EFB12CA79D}" type="pres">
      <dgm:prSet presAssocID="{1DD2251A-7008-463D-A7DF-01E3309C6416}" presName="arrow" presStyleLbl="bgShp" presStyleIdx="0" presStyleCnt="1" custScaleX="117647" custLinFactNeighborX="5266" custLinFactNeighborY="-347"/>
      <dgm:spPr/>
    </dgm:pt>
    <dgm:pt modelId="{408288DD-6EF2-4034-8D75-80C2492B0723}" type="pres">
      <dgm:prSet presAssocID="{1DD2251A-7008-463D-A7DF-01E3309C6416}" presName="linearProcess" presStyleCnt="0"/>
      <dgm:spPr/>
    </dgm:pt>
    <dgm:pt modelId="{A2B1B0E3-55EB-4022-9B7C-AFDA69E5463F}" type="pres">
      <dgm:prSet presAssocID="{0F71F239-EE05-4029-9032-6780A7DAB9AD}" presName="textNode" presStyleLbl="node1" presStyleIdx="0" presStyleCnt="5" custLinFactNeighborX="-4573" custLinFactNeighborY="21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BD78D0C-40C5-43F5-96BF-24EBAEB96962}" type="pres">
      <dgm:prSet presAssocID="{2DB85EE9-1A1E-4AA3-BC4E-FFFF651C83CE}" presName="sibTrans" presStyleCnt="0"/>
      <dgm:spPr/>
    </dgm:pt>
    <dgm:pt modelId="{393DB9B9-0A29-4363-948F-8A5A03BA95A0}" type="pres">
      <dgm:prSet presAssocID="{7849F01D-6E59-44DB-892A-FBE3FE24A28B}" presName="textNode" presStyleLbl="node1" presStyleIdx="1" presStyleCnt="5" custLinFactX="99334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52FD7A-EA5D-4DEE-81D8-9BB311D3B1CE}" type="pres">
      <dgm:prSet presAssocID="{63C09B66-AB18-452B-9E9C-BD274658F5D5}" presName="sibTrans" presStyleCnt="0"/>
      <dgm:spPr/>
    </dgm:pt>
    <dgm:pt modelId="{821C00F9-D543-40E3-BCFB-FF8928837F45}" type="pres">
      <dgm:prSet presAssocID="{6DD6EECE-3822-4D4A-A42E-179F2AB089CC}" presName="textNode" presStyleLbl="node1" presStyleIdx="2" presStyleCnt="5" custLinFactX="-100000" custLinFactNeighborX="-137170" custLinFactNeighborY="21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B3206FC-7038-4BFF-B027-5E393B60DABE}" type="pres">
      <dgm:prSet presAssocID="{B899AC39-5444-4FDC-8856-0E1749D3027F}" presName="sibTrans" presStyleCnt="0"/>
      <dgm:spPr/>
    </dgm:pt>
    <dgm:pt modelId="{65D0A6D5-8BA6-4DC8-B3DA-9C547EAABF7A}" type="pres">
      <dgm:prSet presAssocID="{6BDBC6E1-337E-448A-AA8A-6308309498B2}" presName="textNode" presStyleLbl="node1" presStyleIdx="3" presStyleCnt="5" custScaleX="101333" custScaleY="97494" custLinFactX="105002" custLinFactNeighborX="200000" custLinFactNeighborY="-214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B5E36CF-766A-454E-94D2-F2DB0F74B95D}" type="pres">
      <dgm:prSet presAssocID="{7EBFD92A-7151-4F3F-AF4B-D10A5BB58FBE}" presName="sibTrans" presStyleCnt="0"/>
      <dgm:spPr/>
    </dgm:pt>
    <dgm:pt modelId="{9F13E2D1-E771-4BFD-9FC9-14EE93EC5843}" type="pres">
      <dgm:prSet presAssocID="{11A81138-07FB-4BE1-AD9C-88C7361F699B}" presName="textNode" presStyleLbl="node1" presStyleIdx="4" presStyleCnt="5" custLinFactX="-100000" custLinFactNeighborX="-138027" custLinFactNeighborY="136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69C9D25-E7F1-46E1-A898-50D928D45C8B}" type="presOf" srcId="{7849F01D-6E59-44DB-892A-FBE3FE24A28B}" destId="{393DB9B9-0A29-4363-948F-8A5A03BA95A0}" srcOrd="0" destOrd="0" presId="urn:microsoft.com/office/officeart/2005/8/layout/hProcess9"/>
    <dgm:cxn modelId="{B34F7298-367A-48C4-AC6A-713011204C48}" srcId="{1DD2251A-7008-463D-A7DF-01E3309C6416}" destId="{0F71F239-EE05-4029-9032-6780A7DAB9AD}" srcOrd="0" destOrd="0" parTransId="{342CA617-325E-4E1F-8FD4-12D5DA3108AA}" sibTransId="{2DB85EE9-1A1E-4AA3-BC4E-FFFF651C83CE}"/>
    <dgm:cxn modelId="{1C5B3246-7A51-40A5-A30A-83490E185074}" srcId="{1DD2251A-7008-463D-A7DF-01E3309C6416}" destId="{7849F01D-6E59-44DB-892A-FBE3FE24A28B}" srcOrd="1" destOrd="0" parTransId="{F113FB7E-4EF0-4902-8C81-8AD9455573DB}" sibTransId="{63C09B66-AB18-452B-9E9C-BD274658F5D5}"/>
    <dgm:cxn modelId="{8986BD96-5E94-4889-BEA3-69E78365A608}" type="presOf" srcId="{0F71F239-EE05-4029-9032-6780A7DAB9AD}" destId="{A2B1B0E3-55EB-4022-9B7C-AFDA69E5463F}" srcOrd="0" destOrd="0" presId="urn:microsoft.com/office/officeart/2005/8/layout/hProcess9"/>
    <dgm:cxn modelId="{E3E492FC-7836-4202-B1D8-D252179DAB98}" type="presOf" srcId="{6DD6EECE-3822-4D4A-A42E-179F2AB089CC}" destId="{821C00F9-D543-40E3-BCFB-FF8928837F45}" srcOrd="0" destOrd="0" presId="urn:microsoft.com/office/officeart/2005/8/layout/hProcess9"/>
    <dgm:cxn modelId="{9E9B0281-C6BF-478E-9C18-9377023C72DA}" srcId="{1DD2251A-7008-463D-A7DF-01E3309C6416}" destId="{11A81138-07FB-4BE1-AD9C-88C7361F699B}" srcOrd="4" destOrd="0" parTransId="{52D97908-C245-43DF-9F36-4A64BE02870D}" sibTransId="{F5F4CE4D-C38C-49B4-BEA1-AC35A8EB5B68}"/>
    <dgm:cxn modelId="{7E088CE9-240E-45A6-AF61-471E41C891EB}" type="presOf" srcId="{6BDBC6E1-337E-448A-AA8A-6308309498B2}" destId="{65D0A6D5-8BA6-4DC8-B3DA-9C547EAABF7A}" srcOrd="0" destOrd="0" presId="urn:microsoft.com/office/officeart/2005/8/layout/hProcess9"/>
    <dgm:cxn modelId="{1E725010-C82E-46D7-9B64-15C7B6C2E2DD}" srcId="{1DD2251A-7008-463D-A7DF-01E3309C6416}" destId="{6DD6EECE-3822-4D4A-A42E-179F2AB089CC}" srcOrd="2" destOrd="0" parTransId="{A32526CF-31A4-439A-AA3E-E9E7C8EFF830}" sibTransId="{B899AC39-5444-4FDC-8856-0E1749D3027F}"/>
    <dgm:cxn modelId="{85996448-929F-4D3D-846C-726117AD1171}" srcId="{1DD2251A-7008-463D-A7DF-01E3309C6416}" destId="{6BDBC6E1-337E-448A-AA8A-6308309498B2}" srcOrd="3" destOrd="0" parTransId="{5FCFFF9D-63E7-4756-9680-7340478A56E5}" sibTransId="{7EBFD92A-7151-4F3F-AF4B-D10A5BB58FBE}"/>
    <dgm:cxn modelId="{4F7B8F74-F442-4FBF-82DE-0A3841C55B84}" type="presOf" srcId="{11A81138-07FB-4BE1-AD9C-88C7361F699B}" destId="{9F13E2D1-E771-4BFD-9FC9-14EE93EC5843}" srcOrd="0" destOrd="0" presId="urn:microsoft.com/office/officeart/2005/8/layout/hProcess9"/>
    <dgm:cxn modelId="{7A5CB4DA-5F53-4DC9-BA40-4842B57EA5C8}" type="presOf" srcId="{1DD2251A-7008-463D-A7DF-01E3309C6416}" destId="{66E65B4E-8EB9-4D61-8B58-928FD253CC11}" srcOrd="0" destOrd="0" presId="urn:microsoft.com/office/officeart/2005/8/layout/hProcess9"/>
    <dgm:cxn modelId="{A4818E2E-5981-4809-94F3-1B017C1EECFE}" type="presParOf" srcId="{66E65B4E-8EB9-4D61-8B58-928FD253CC11}" destId="{66736AE4-1702-424C-858E-B2EFB12CA79D}" srcOrd="0" destOrd="0" presId="urn:microsoft.com/office/officeart/2005/8/layout/hProcess9"/>
    <dgm:cxn modelId="{A319A93C-3CCD-4BBD-954F-34C5D0C67351}" type="presParOf" srcId="{66E65B4E-8EB9-4D61-8B58-928FD253CC11}" destId="{408288DD-6EF2-4034-8D75-80C2492B0723}" srcOrd="1" destOrd="0" presId="urn:microsoft.com/office/officeart/2005/8/layout/hProcess9"/>
    <dgm:cxn modelId="{EEE6384B-9254-40EB-9893-A13BDC563453}" type="presParOf" srcId="{408288DD-6EF2-4034-8D75-80C2492B0723}" destId="{A2B1B0E3-55EB-4022-9B7C-AFDA69E5463F}" srcOrd="0" destOrd="0" presId="urn:microsoft.com/office/officeart/2005/8/layout/hProcess9"/>
    <dgm:cxn modelId="{11D296FA-76BE-4826-A04E-C9D99A5B2AEE}" type="presParOf" srcId="{408288DD-6EF2-4034-8D75-80C2492B0723}" destId="{6BD78D0C-40C5-43F5-96BF-24EBAEB96962}" srcOrd="1" destOrd="0" presId="urn:microsoft.com/office/officeart/2005/8/layout/hProcess9"/>
    <dgm:cxn modelId="{95BD4EA1-0623-413D-A36D-F4E290F4A30F}" type="presParOf" srcId="{408288DD-6EF2-4034-8D75-80C2492B0723}" destId="{393DB9B9-0A29-4363-948F-8A5A03BA95A0}" srcOrd="2" destOrd="0" presId="urn:microsoft.com/office/officeart/2005/8/layout/hProcess9"/>
    <dgm:cxn modelId="{58A5154F-ADF7-4456-9E3B-5B7D487DCE6E}" type="presParOf" srcId="{408288DD-6EF2-4034-8D75-80C2492B0723}" destId="{2152FD7A-EA5D-4DEE-81D8-9BB311D3B1CE}" srcOrd="3" destOrd="0" presId="urn:microsoft.com/office/officeart/2005/8/layout/hProcess9"/>
    <dgm:cxn modelId="{D841FCDC-A8B6-4747-A3E0-1AF738EBEF9D}" type="presParOf" srcId="{408288DD-6EF2-4034-8D75-80C2492B0723}" destId="{821C00F9-D543-40E3-BCFB-FF8928837F45}" srcOrd="4" destOrd="0" presId="urn:microsoft.com/office/officeart/2005/8/layout/hProcess9"/>
    <dgm:cxn modelId="{4F96EEEE-CF17-49C4-960C-777621759816}" type="presParOf" srcId="{408288DD-6EF2-4034-8D75-80C2492B0723}" destId="{8B3206FC-7038-4BFF-B027-5E393B60DABE}" srcOrd="5" destOrd="0" presId="urn:microsoft.com/office/officeart/2005/8/layout/hProcess9"/>
    <dgm:cxn modelId="{8E522127-858F-4712-BDA2-C5FEE5BAD23A}" type="presParOf" srcId="{408288DD-6EF2-4034-8D75-80C2492B0723}" destId="{65D0A6D5-8BA6-4DC8-B3DA-9C547EAABF7A}" srcOrd="6" destOrd="0" presId="urn:microsoft.com/office/officeart/2005/8/layout/hProcess9"/>
    <dgm:cxn modelId="{24B0BA4E-8374-4004-8C44-5ED344E02093}" type="presParOf" srcId="{408288DD-6EF2-4034-8D75-80C2492B0723}" destId="{8B5E36CF-766A-454E-94D2-F2DB0F74B95D}" srcOrd="7" destOrd="0" presId="urn:microsoft.com/office/officeart/2005/8/layout/hProcess9"/>
    <dgm:cxn modelId="{08783F81-7949-4B01-AE49-6309B134A8F2}" type="presParOf" srcId="{408288DD-6EF2-4034-8D75-80C2492B0723}" destId="{9F13E2D1-E771-4BFD-9FC9-14EE93EC584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22BCDA-C6CC-473B-BA71-EADE7D664B2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43B6655-06EC-4D8F-AFCB-962D2693024D}">
      <dgm:prSet custT="1"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s-CO" sz="2900" b="1" dirty="0"/>
            <a:t>Solo para Personas que viven en Barranquilla</a:t>
          </a:r>
          <a:endParaRPr lang="en-US" sz="2900" b="1" dirty="0"/>
        </a:p>
      </dgm:t>
    </dgm:pt>
    <dgm:pt modelId="{650A05FB-7946-4B10-9756-FE2F673A004D}" type="parTrans" cxnId="{7B43162C-2187-49EA-BAA4-F2F5F6DD26C2}">
      <dgm:prSet/>
      <dgm:spPr/>
      <dgm:t>
        <a:bodyPr/>
        <a:lstStyle/>
        <a:p>
          <a:endParaRPr lang="en-US"/>
        </a:p>
      </dgm:t>
    </dgm:pt>
    <dgm:pt modelId="{AEF5C2D7-D23A-4942-9CA3-AC0E2CE8523E}" type="sibTrans" cxnId="{7B43162C-2187-49EA-BAA4-F2F5F6DD26C2}">
      <dgm:prSet/>
      <dgm:spPr/>
      <dgm:t>
        <a:bodyPr/>
        <a:lstStyle/>
        <a:p>
          <a:endParaRPr lang="en-US"/>
        </a:p>
      </dgm:t>
    </dgm:pt>
    <dgm:pt modelId="{8DCF2D9C-19B8-495F-A08B-0AC9B8E58202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sz="3200" b="1" dirty="0"/>
            <a:t>Correo electrónico a:</a:t>
          </a:r>
          <a:r>
            <a:rPr lang="es-CO" sz="2800" b="1" dirty="0"/>
            <a:t> </a:t>
          </a:r>
          <a:r>
            <a:rPr lang="es-CO" sz="2900" u="sng" dirty="0">
              <a:hlinkClick xmlns:r="http://schemas.openxmlformats.org/officeDocument/2006/relationships" r:id="rId1"/>
            </a:rPr>
            <a:t>atencionalciudadano@barranquilla.gov.co</a:t>
          </a:r>
          <a:r>
            <a:rPr lang="es-CO" sz="2900" u="sng" dirty="0"/>
            <a:t> </a:t>
          </a:r>
          <a:endParaRPr lang="en-US" sz="2900" dirty="0"/>
        </a:p>
      </dgm:t>
    </dgm:pt>
    <dgm:pt modelId="{26D0F7EB-DBED-4BE0-9545-ECC768AEA4F8}" type="parTrans" cxnId="{40C56FD5-F6D2-4000-B95C-F20A8E6E5210}">
      <dgm:prSet/>
      <dgm:spPr/>
      <dgm:t>
        <a:bodyPr/>
        <a:lstStyle/>
        <a:p>
          <a:endParaRPr lang="en-US"/>
        </a:p>
      </dgm:t>
    </dgm:pt>
    <dgm:pt modelId="{FF552493-E59E-4453-8244-C8BD27600D71}" type="sibTrans" cxnId="{40C56FD5-F6D2-4000-B95C-F20A8E6E5210}">
      <dgm:prSet/>
      <dgm:spPr/>
      <dgm:t>
        <a:bodyPr/>
        <a:lstStyle/>
        <a:p>
          <a:endParaRPr lang="en-US"/>
        </a:p>
      </dgm:t>
    </dgm:pt>
    <dgm:pt modelId="{A8281E46-DBDB-4239-BFD1-3ED95D3C904E}">
      <dgm:prSet custT="1"/>
      <dgm:spPr/>
      <dgm:t>
        <a:bodyPr/>
        <a:lstStyle/>
        <a:p>
          <a:pPr algn="just">
            <a:buFontTx/>
            <a:buNone/>
          </a:pPr>
          <a:r>
            <a:rPr lang="es-CO" sz="2800" b="1" dirty="0"/>
            <a:t>ASUNTO: </a:t>
          </a:r>
          <a:r>
            <a:rPr lang="es-CO" sz="2800" dirty="0"/>
            <a:t>Solicitud certificación de Discapacidad</a:t>
          </a:r>
          <a:endParaRPr lang="en-US" sz="2800" dirty="0"/>
        </a:p>
      </dgm:t>
    </dgm:pt>
    <dgm:pt modelId="{45898947-3CF0-4B56-A37A-F16CBBD9EEB5}" type="parTrans" cxnId="{960DE4AE-8A5E-4DC0-A8CD-3FD57B33BE06}">
      <dgm:prSet/>
      <dgm:spPr/>
      <dgm:t>
        <a:bodyPr/>
        <a:lstStyle/>
        <a:p>
          <a:endParaRPr lang="en-US"/>
        </a:p>
      </dgm:t>
    </dgm:pt>
    <dgm:pt modelId="{526E5945-1524-4465-8AF2-144104FF6D7B}" type="sibTrans" cxnId="{960DE4AE-8A5E-4DC0-A8CD-3FD57B33BE06}">
      <dgm:prSet/>
      <dgm:spPr/>
      <dgm:t>
        <a:bodyPr/>
        <a:lstStyle/>
        <a:p>
          <a:endParaRPr lang="en-US"/>
        </a:p>
      </dgm:t>
    </dgm:pt>
    <dgm:pt modelId="{D0ACDE57-5999-4F1A-B8DD-56DEC33998FF}">
      <dgm:prSet custT="1"/>
      <dgm:spPr/>
      <dgm:t>
        <a:bodyPr/>
        <a:lstStyle/>
        <a:p>
          <a:pPr algn="just">
            <a:buNone/>
          </a:pPr>
          <a:r>
            <a:rPr lang="es-CO" sz="2800" b="1" dirty="0"/>
            <a:t>MENSAJE: </a:t>
          </a:r>
          <a:r>
            <a:rPr lang="es-CO" sz="2800" dirty="0"/>
            <a:t>Por medio del presente, solicito certificación de discapacidad para __________,identificado con CC _________, dirección: Calle ___ #_____ Barrio ________, Teléfono _________. </a:t>
          </a:r>
          <a:endParaRPr lang="en-US" sz="2800" dirty="0"/>
        </a:p>
      </dgm:t>
    </dgm:pt>
    <dgm:pt modelId="{AD82F977-2DEB-488E-BF62-9515BBA05A3D}" type="parTrans" cxnId="{0618328D-4F46-4B6B-87A5-B31079885115}">
      <dgm:prSet/>
      <dgm:spPr/>
      <dgm:t>
        <a:bodyPr/>
        <a:lstStyle/>
        <a:p>
          <a:endParaRPr lang="es-CO"/>
        </a:p>
      </dgm:t>
    </dgm:pt>
    <dgm:pt modelId="{E0E9DE5E-3D94-425A-99B4-479E2508F6C8}" type="sibTrans" cxnId="{0618328D-4F46-4B6B-87A5-B31079885115}">
      <dgm:prSet/>
      <dgm:spPr/>
      <dgm:t>
        <a:bodyPr/>
        <a:lstStyle/>
        <a:p>
          <a:endParaRPr lang="es-CO"/>
        </a:p>
      </dgm:t>
    </dgm:pt>
    <dgm:pt modelId="{20F77F1E-AF00-4810-A7B6-5CF28B06D39D}">
      <dgm:prSet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CO" b="1" dirty="0"/>
            <a:t>Cuerpo de correo:</a:t>
          </a:r>
          <a:endParaRPr lang="en-US" b="1" dirty="0"/>
        </a:p>
      </dgm:t>
    </dgm:pt>
    <dgm:pt modelId="{4B809C9A-B8FC-4BAC-A568-099594C1A622}" type="sibTrans" cxnId="{44169583-F342-48A8-88B0-0E3B28D7F897}">
      <dgm:prSet/>
      <dgm:spPr/>
      <dgm:t>
        <a:bodyPr/>
        <a:lstStyle/>
        <a:p>
          <a:endParaRPr lang="en-US"/>
        </a:p>
      </dgm:t>
    </dgm:pt>
    <dgm:pt modelId="{0C7EF81F-6167-48F0-B623-9BE1071BEE46}" type="parTrans" cxnId="{44169583-F342-48A8-88B0-0E3B28D7F897}">
      <dgm:prSet/>
      <dgm:spPr/>
      <dgm:t>
        <a:bodyPr/>
        <a:lstStyle/>
        <a:p>
          <a:endParaRPr lang="en-US"/>
        </a:p>
      </dgm:t>
    </dgm:pt>
    <dgm:pt modelId="{082170F6-BB7A-4808-948F-5AE08F029689}" type="pres">
      <dgm:prSet presAssocID="{5D22BCDA-C6CC-473B-BA71-EADE7D664B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208C113-35A2-4952-80AD-30C484A9A12E}" type="pres">
      <dgm:prSet presAssocID="{C43B6655-06EC-4D8F-AFCB-962D2693024D}" presName="parentText" presStyleLbl="node1" presStyleIdx="0" presStyleCnt="3" custScaleY="56868" custLinFactY="-73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C460D50-49D9-4BF5-AD8F-7CF724F6788D}" type="pres">
      <dgm:prSet presAssocID="{AEF5C2D7-D23A-4942-9CA3-AC0E2CE8523E}" presName="spacer" presStyleCnt="0"/>
      <dgm:spPr/>
    </dgm:pt>
    <dgm:pt modelId="{54C9D394-5D78-4464-9D59-23C1A87C9C29}" type="pres">
      <dgm:prSet presAssocID="{8DCF2D9C-19B8-495F-A08B-0AC9B8E58202}" presName="parentText" presStyleLbl="node1" presStyleIdx="1" presStyleCnt="3" custScaleY="89795" custLinFactY="-4980" custLinFactNeighborX="-3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69E861E-ABB0-4F8C-BF77-A2039ACE85EB}" type="pres">
      <dgm:prSet presAssocID="{FF552493-E59E-4453-8244-C8BD27600D71}" presName="spacer" presStyleCnt="0"/>
      <dgm:spPr/>
    </dgm:pt>
    <dgm:pt modelId="{6528686D-87FD-4C52-B97D-0FE6FF16D17B}" type="pres">
      <dgm:prSet presAssocID="{20F77F1E-AF00-4810-A7B6-5CF28B06D39D}" presName="parentText" presStyleLbl="node1" presStyleIdx="2" presStyleCnt="3" custScaleY="54929" custLinFactNeighborY="-1349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74976B5-29C6-4947-B9CC-982155596B41}" type="pres">
      <dgm:prSet presAssocID="{20F77F1E-AF00-4810-A7B6-5CF28B06D39D}" presName="childText" presStyleLbl="revTx" presStyleIdx="0" presStyleCnt="1" custScaleY="11665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618328D-4F46-4B6B-87A5-B31079885115}" srcId="{20F77F1E-AF00-4810-A7B6-5CF28B06D39D}" destId="{D0ACDE57-5999-4F1A-B8DD-56DEC33998FF}" srcOrd="1" destOrd="0" parTransId="{AD82F977-2DEB-488E-BF62-9515BBA05A3D}" sibTransId="{E0E9DE5E-3D94-425A-99B4-479E2508F6C8}"/>
    <dgm:cxn modelId="{40C56FD5-F6D2-4000-B95C-F20A8E6E5210}" srcId="{5D22BCDA-C6CC-473B-BA71-EADE7D664B2B}" destId="{8DCF2D9C-19B8-495F-A08B-0AC9B8E58202}" srcOrd="1" destOrd="0" parTransId="{26D0F7EB-DBED-4BE0-9545-ECC768AEA4F8}" sibTransId="{FF552493-E59E-4453-8244-C8BD27600D71}"/>
    <dgm:cxn modelId="{139DC56E-266F-4E63-A9C9-8BBC865CF13D}" type="presOf" srcId="{C43B6655-06EC-4D8F-AFCB-962D2693024D}" destId="{8208C113-35A2-4952-80AD-30C484A9A12E}" srcOrd="0" destOrd="0" presId="urn:microsoft.com/office/officeart/2005/8/layout/vList2"/>
    <dgm:cxn modelId="{7B43162C-2187-49EA-BAA4-F2F5F6DD26C2}" srcId="{5D22BCDA-C6CC-473B-BA71-EADE7D664B2B}" destId="{C43B6655-06EC-4D8F-AFCB-962D2693024D}" srcOrd="0" destOrd="0" parTransId="{650A05FB-7946-4B10-9756-FE2F673A004D}" sibTransId="{AEF5C2D7-D23A-4942-9CA3-AC0E2CE8523E}"/>
    <dgm:cxn modelId="{960DE4AE-8A5E-4DC0-A8CD-3FD57B33BE06}" srcId="{20F77F1E-AF00-4810-A7B6-5CF28B06D39D}" destId="{A8281E46-DBDB-4239-BFD1-3ED95D3C904E}" srcOrd="0" destOrd="0" parTransId="{45898947-3CF0-4B56-A37A-F16CBBD9EEB5}" sibTransId="{526E5945-1524-4465-8AF2-144104FF6D7B}"/>
    <dgm:cxn modelId="{3DAE8D6D-F1CF-4630-9326-44361649A0A5}" type="presOf" srcId="{5D22BCDA-C6CC-473B-BA71-EADE7D664B2B}" destId="{082170F6-BB7A-4808-948F-5AE08F029689}" srcOrd="0" destOrd="0" presId="urn:microsoft.com/office/officeart/2005/8/layout/vList2"/>
    <dgm:cxn modelId="{CAC0B450-1EAC-4867-BE57-27FE8501F645}" type="presOf" srcId="{D0ACDE57-5999-4F1A-B8DD-56DEC33998FF}" destId="{174976B5-29C6-4947-B9CC-982155596B41}" srcOrd="0" destOrd="1" presId="urn:microsoft.com/office/officeart/2005/8/layout/vList2"/>
    <dgm:cxn modelId="{5470FB0C-E408-43FA-B06F-7149851CA147}" type="presOf" srcId="{A8281E46-DBDB-4239-BFD1-3ED95D3C904E}" destId="{174976B5-29C6-4947-B9CC-982155596B41}" srcOrd="0" destOrd="0" presId="urn:microsoft.com/office/officeart/2005/8/layout/vList2"/>
    <dgm:cxn modelId="{44169583-F342-48A8-88B0-0E3B28D7F897}" srcId="{5D22BCDA-C6CC-473B-BA71-EADE7D664B2B}" destId="{20F77F1E-AF00-4810-A7B6-5CF28B06D39D}" srcOrd="2" destOrd="0" parTransId="{0C7EF81F-6167-48F0-B623-9BE1071BEE46}" sibTransId="{4B809C9A-B8FC-4BAC-A568-099594C1A622}"/>
    <dgm:cxn modelId="{7E158899-16BC-4546-A5A0-F87826620F1A}" type="presOf" srcId="{20F77F1E-AF00-4810-A7B6-5CF28B06D39D}" destId="{6528686D-87FD-4C52-B97D-0FE6FF16D17B}" srcOrd="0" destOrd="0" presId="urn:microsoft.com/office/officeart/2005/8/layout/vList2"/>
    <dgm:cxn modelId="{7539EB87-25A1-4667-BF2C-D65FB78B3B59}" type="presOf" srcId="{8DCF2D9C-19B8-495F-A08B-0AC9B8E58202}" destId="{54C9D394-5D78-4464-9D59-23C1A87C9C29}" srcOrd="0" destOrd="0" presId="urn:microsoft.com/office/officeart/2005/8/layout/vList2"/>
    <dgm:cxn modelId="{F68625B2-B171-4FB5-B4A5-8DE84BA41A6B}" type="presParOf" srcId="{082170F6-BB7A-4808-948F-5AE08F029689}" destId="{8208C113-35A2-4952-80AD-30C484A9A12E}" srcOrd="0" destOrd="0" presId="urn:microsoft.com/office/officeart/2005/8/layout/vList2"/>
    <dgm:cxn modelId="{3AAE9961-2310-4A17-9193-4DD5000F405C}" type="presParOf" srcId="{082170F6-BB7A-4808-948F-5AE08F029689}" destId="{1C460D50-49D9-4BF5-AD8F-7CF724F6788D}" srcOrd="1" destOrd="0" presId="urn:microsoft.com/office/officeart/2005/8/layout/vList2"/>
    <dgm:cxn modelId="{E67B64ED-D297-4845-AE23-E9EA9DE6F8F8}" type="presParOf" srcId="{082170F6-BB7A-4808-948F-5AE08F029689}" destId="{54C9D394-5D78-4464-9D59-23C1A87C9C29}" srcOrd="2" destOrd="0" presId="urn:microsoft.com/office/officeart/2005/8/layout/vList2"/>
    <dgm:cxn modelId="{7402A9A0-AB83-4150-AB25-37BDB4201DFE}" type="presParOf" srcId="{082170F6-BB7A-4808-948F-5AE08F029689}" destId="{C69E861E-ABB0-4F8C-BF77-A2039ACE85EB}" srcOrd="3" destOrd="0" presId="urn:microsoft.com/office/officeart/2005/8/layout/vList2"/>
    <dgm:cxn modelId="{48F20A70-5E49-410E-8E6B-D58D26AD5C21}" type="presParOf" srcId="{082170F6-BB7A-4808-948F-5AE08F029689}" destId="{6528686D-87FD-4C52-B97D-0FE6FF16D17B}" srcOrd="4" destOrd="0" presId="urn:microsoft.com/office/officeart/2005/8/layout/vList2"/>
    <dgm:cxn modelId="{1FE58E24-52EC-4F1C-B533-DF31217DD694}" type="presParOf" srcId="{082170F6-BB7A-4808-948F-5AE08F029689}" destId="{174976B5-29C6-4947-B9CC-982155596B4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36AE4-1702-424C-858E-B2EFB12CA79D}">
      <dsp:nvSpPr>
        <dsp:cNvPr id="0" name=""/>
        <dsp:cNvSpPr/>
      </dsp:nvSpPr>
      <dsp:spPr>
        <a:xfrm>
          <a:off x="5" y="0"/>
          <a:ext cx="11255822" cy="51904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1B0E3-55EB-4022-9B7C-AFDA69E5463F}">
      <dsp:nvSpPr>
        <dsp:cNvPr id="0" name=""/>
        <dsp:cNvSpPr/>
      </dsp:nvSpPr>
      <dsp:spPr>
        <a:xfrm>
          <a:off x="0" y="1601880"/>
          <a:ext cx="2157183" cy="2076185"/>
        </a:xfrm>
        <a:prstGeom prst="roundRect">
          <a:avLst/>
        </a:prstGeom>
        <a:solidFill>
          <a:srgbClr val="C0000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b="1" kern="1200"/>
            <a:t>Plan de Nacional de Desarrollo 2014 - 2018</a:t>
          </a:r>
          <a:endParaRPr lang="es-CO" sz="2800" b="1" kern="1200" dirty="0"/>
        </a:p>
      </dsp:txBody>
      <dsp:txXfrm>
        <a:off x="101351" y="1703231"/>
        <a:ext cx="1954481" cy="1873483"/>
      </dsp:txXfrm>
    </dsp:sp>
    <dsp:sp modelId="{393DB9B9-0A29-4363-948F-8A5A03BA95A0}">
      <dsp:nvSpPr>
        <dsp:cNvPr id="0" name=""/>
        <dsp:cNvSpPr/>
      </dsp:nvSpPr>
      <dsp:spPr>
        <a:xfrm>
          <a:off x="4520577" y="1557139"/>
          <a:ext cx="2157183" cy="2076185"/>
        </a:xfrm>
        <a:prstGeom prst="roundRect">
          <a:avLst/>
        </a:prstGeom>
        <a:solidFill>
          <a:srgbClr val="0070C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/>
            <a:t>Circular 009 de 2017 Supersalud</a:t>
          </a:r>
          <a:endParaRPr lang="es-CO" sz="2400" b="1" kern="1200" dirty="0"/>
        </a:p>
      </dsp:txBody>
      <dsp:txXfrm>
        <a:off x="4621928" y="1658490"/>
        <a:ext cx="1954481" cy="1873483"/>
      </dsp:txXfrm>
    </dsp:sp>
    <dsp:sp modelId="{821C00F9-D543-40E3-BCFB-FF8928837F45}">
      <dsp:nvSpPr>
        <dsp:cNvPr id="0" name=""/>
        <dsp:cNvSpPr/>
      </dsp:nvSpPr>
      <dsp:spPr>
        <a:xfrm>
          <a:off x="2229810" y="1601880"/>
          <a:ext cx="2157183" cy="207618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/>
            <a:t>Ley 1753 de 2015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/>
            <a:t>Art. 81</a:t>
          </a:r>
          <a:endParaRPr lang="es-MX" sz="2400" b="1" kern="1200" dirty="0"/>
        </a:p>
      </dsp:txBody>
      <dsp:txXfrm>
        <a:off x="2331161" y="1703231"/>
        <a:ext cx="1954481" cy="1873483"/>
      </dsp:txXfrm>
    </dsp:sp>
    <dsp:sp modelId="{65D0A6D5-8BA6-4DC8-B3DA-9C547EAABF7A}">
      <dsp:nvSpPr>
        <dsp:cNvPr id="0" name=""/>
        <dsp:cNvSpPr/>
      </dsp:nvSpPr>
      <dsp:spPr>
        <a:xfrm>
          <a:off x="9069888" y="1538702"/>
          <a:ext cx="2185939" cy="2024156"/>
        </a:xfrm>
        <a:prstGeom prst="roundRect">
          <a:avLst/>
        </a:prstGeom>
        <a:solidFill>
          <a:srgbClr val="00B050"/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/>
            <a:t>Resolución 113 de 2020</a:t>
          </a:r>
          <a:endParaRPr lang="es-CO" sz="2400" b="1" kern="1200" dirty="0"/>
        </a:p>
      </dsp:txBody>
      <dsp:txXfrm>
        <a:off x="9168699" y="1637513"/>
        <a:ext cx="1988317" cy="1826534"/>
      </dsp:txXfrm>
    </dsp:sp>
    <dsp:sp modelId="{9F13E2D1-E771-4BFD-9FC9-14EE93EC5843}">
      <dsp:nvSpPr>
        <dsp:cNvPr id="0" name=""/>
        <dsp:cNvSpPr/>
      </dsp:nvSpPr>
      <dsp:spPr>
        <a:xfrm>
          <a:off x="6787727" y="1585541"/>
          <a:ext cx="2157183" cy="2076185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/>
            <a:t>Resolución 583 de 2018</a:t>
          </a:r>
          <a:endParaRPr lang="es-CO" sz="2400" b="1" kern="1200" dirty="0"/>
        </a:p>
      </dsp:txBody>
      <dsp:txXfrm>
        <a:off x="6889078" y="1686892"/>
        <a:ext cx="1954481" cy="18734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8C113-35A2-4952-80AD-30C484A9A12E}">
      <dsp:nvSpPr>
        <dsp:cNvPr id="0" name=""/>
        <dsp:cNvSpPr/>
      </dsp:nvSpPr>
      <dsp:spPr>
        <a:xfrm>
          <a:off x="0" y="0"/>
          <a:ext cx="7429655" cy="843442"/>
        </a:xfrm>
        <a:prstGeom prst="roundRect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900" b="1" kern="1200" dirty="0"/>
            <a:t>Solo para Personas que viven en Barranquilla</a:t>
          </a:r>
          <a:endParaRPr lang="en-US" sz="2900" b="1" kern="1200" dirty="0"/>
        </a:p>
      </dsp:txBody>
      <dsp:txXfrm>
        <a:off x="41173" y="41173"/>
        <a:ext cx="7347309" cy="761096"/>
      </dsp:txXfrm>
    </dsp:sp>
    <dsp:sp modelId="{54C9D394-5D78-4464-9D59-23C1A87C9C29}">
      <dsp:nvSpPr>
        <dsp:cNvPr id="0" name=""/>
        <dsp:cNvSpPr/>
      </dsp:nvSpPr>
      <dsp:spPr>
        <a:xfrm>
          <a:off x="0" y="792967"/>
          <a:ext cx="7429655" cy="133180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200" b="1" kern="1200" dirty="0"/>
            <a:t>Correo electrónico a:</a:t>
          </a:r>
          <a:r>
            <a:rPr lang="es-CO" sz="2800" b="1" kern="1200" dirty="0"/>
            <a:t> </a:t>
          </a:r>
          <a:r>
            <a:rPr lang="es-CO" sz="2900" u="sng" kern="1200" dirty="0">
              <a:hlinkClick xmlns:r="http://schemas.openxmlformats.org/officeDocument/2006/relationships" r:id="rId1"/>
            </a:rPr>
            <a:t>atencionalciudadano@barranquilla.gov.co</a:t>
          </a:r>
          <a:r>
            <a:rPr lang="es-CO" sz="2900" u="sng" kern="1200" dirty="0"/>
            <a:t> </a:t>
          </a:r>
          <a:endParaRPr lang="en-US" sz="2900" kern="1200" dirty="0"/>
        </a:p>
      </dsp:txBody>
      <dsp:txXfrm>
        <a:off x="65013" y="857980"/>
        <a:ext cx="7299629" cy="1201775"/>
      </dsp:txXfrm>
    </dsp:sp>
    <dsp:sp modelId="{6528686D-87FD-4C52-B97D-0FE6FF16D17B}">
      <dsp:nvSpPr>
        <dsp:cNvPr id="0" name=""/>
        <dsp:cNvSpPr/>
      </dsp:nvSpPr>
      <dsp:spPr>
        <a:xfrm>
          <a:off x="0" y="2158212"/>
          <a:ext cx="7429655" cy="81468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400" b="1" kern="1200" dirty="0"/>
            <a:t>Cuerpo de correo:</a:t>
          </a:r>
          <a:endParaRPr lang="en-US" sz="3400" b="1" kern="1200" dirty="0"/>
        </a:p>
      </dsp:txBody>
      <dsp:txXfrm>
        <a:off x="39770" y="2197982"/>
        <a:ext cx="7350115" cy="735143"/>
      </dsp:txXfrm>
    </dsp:sp>
    <dsp:sp modelId="{174976B5-29C6-4947-B9CC-982155596B41}">
      <dsp:nvSpPr>
        <dsp:cNvPr id="0" name=""/>
        <dsp:cNvSpPr/>
      </dsp:nvSpPr>
      <dsp:spPr>
        <a:xfrm>
          <a:off x="0" y="3364674"/>
          <a:ext cx="7429655" cy="338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92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Char char="••"/>
          </a:pPr>
          <a:r>
            <a:rPr lang="es-CO" sz="2800" b="1" kern="1200" dirty="0"/>
            <a:t>ASUNTO: </a:t>
          </a:r>
          <a:r>
            <a:rPr lang="es-CO" sz="2800" kern="1200" dirty="0"/>
            <a:t>Solicitud certificación de Discapacidad</a:t>
          </a:r>
          <a:endParaRPr lang="en-US" sz="28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CO" sz="2800" b="1" kern="1200" dirty="0"/>
            <a:t>MENSAJE: </a:t>
          </a:r>
          <a:r>
            <a:rPr lang="es-CO" sz="2800" kern="1200" dirty="0"/>
            <a:t>Por medio del presente, solicito certificación de discapacidad para __________,identificado con CC _________, dirección: Calle ___ #_____ Barrio ________, Teléfono _________. </a:t>
          </a:r>
          <a:endParaRPr lang="en-US" sz="2800" kern="1200" dirty="0"/>
        </a:p>
      </dsp:txBody>
      <dsp:txXfrm>
        <a:off x="0" y="3364674"/>
        <a:ext cx="7429655" cy="338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E97ED-501F-49BA-8029-79B4B6DFE360}" type="datetimeFigureOut">
              <a:rPr lang="es-CO" smtClean="0"/>
              <a:t>23/08/2021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8E5D8-700F-4837-82B5-39D58D6BE3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822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8E5D8-700F-4837-82B5-39D58D6BE310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971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8E5D8-700F-4837-82B5-39D58D6BE310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652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8E5D8-700F-4837-82B5-39D58D6BE310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66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19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640FADA-621E-3642-A160-704B4305E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4790883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C3A581-8E53-4543-92C4-7F8A0FC82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584325"/>
            <a:ext cx="4790883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880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CB3E25-282C-6844-AF74-438AF76A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06192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33F8759-60D2-0440-9892-B86B53E74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360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FABD31-FE83-A54C-8A30-9E0BC87ED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48" y="768350"/>
            <a:ext cx="10515600" cy="170267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A02DAD5-86C5-1A46-809E-9F43D2FDD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248" y="2625651"/>
            <a:ext cx="10515600" cy="2977350"/>
          </a:xfrm>
        </p:spPr>
        <p:txBody>
          <a:bodyPr/>
          <a:lstStyle>
            <a:lvl1pPr marL="0" indent="0">
              <a:buNone/>
              <a:defRPr sz="2400">
                <a:solidFill>
                  <a:srgbClr val="001D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00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28BFF30-A163-F144-9D54-39A1EC5C5F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5590D6-C7CB-0F4B-9F3E-413B9545989A}" type="datetimeFigureOut">
              <a:rPr lang="es-CO" smtClean="0"/>
              <a:t>23/08/2021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0DBF9B4-DA4A-644D-B198-D76EE8A5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"/>
            <a:ext cx="12192000" cy="6857619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C746E88-F269-4246-909E-B9CCF29F0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6799-CBED-A949-B207-A8A3C45ED3B0}" type="slidenum">
              <a:rPr lang="es-CO" smtClean="0"/>
              <a:t>‹Nº›</a:t>
            </a:fld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6FE45F3-1FE3-194A-9102-7E85F7D29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6CBEBED-43C7-3E41-A50D-3ACD18A03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D77A51-876A-2B4C-A178-402A99CA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943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D45F3AD-F90B-FB40-93E6-CAC9E71A1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CFA7C6-2A0E-8241-8AAB-355040355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274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52D53D-86FA-8C4F-98A0-117CC5A4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11DBD09-4302-A046-8789-F99217A7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5590D6-C7CB-0F4B-9F3E-413B9545989A}" type="datetimeFigureOut">
              <a:rPr lang="es-CO" smtClean="0"/>
              <a:t>23/08/2021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AED8F54-8CC9-B74E-9BE8-E0FF7A6D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39D263B-1F63-6B48-B00D-5E55B12D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6799-CBED-A949-B207-A8A3C45ED3B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999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85B23F7-4FCA-0A4C-A897-054E5E46C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CO" dirty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AB6D26D6-44E4-2243-880A-8FCE48CC1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268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7" r:id="rId4"/>
    <p:sldLayoutId id="2147483650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1D3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26667" y="1893910"/>
            <a:ext cx="7909117" cy="132556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RUTA PROCESO CERTIFICACIÓN DE DISCAPACIDAD Y  RLCPD</a:t>
            </a:r>
          </a:p>
        </p:txBody>
      </p:sp>
      <p:sp>
        <p:nvSpPr>
          <p:cNvPr id="5" name="Subtítulo 4"/>
          <p:cNvSpPr>
            <a:spLocks noGrp="1"/>
          </p:cNvSpPr>
          <p:nvPr>
            <p:ph sz="half" idx="1"/>
          </p:nvPr>
        </p:nvSpPr>
        <p:spPr>
          <a:xfrm>
            <a:off x="1705458" y="3638527"/>
            <a:ext cx="615153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Arial Rounded MT Bold" panose="020F0704030504030204" pitchFamily="34" charset="0"/>
              </a:rPr>
              <a:t>Resolución  113 de 2020</a:t>
            </a:r>
          </a:p>
          <a:p>
            <a:pPr marL="0" indent="0">
              <a:buNone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Promoción Social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Distrital de Salud</a:t>
            </a:r>
          </a:p>
        </p:txBody>
      </p:sp>
    </p:spTree>
    <p:extLst>
      <p:ext uri="{BB962C8B-B14F-4D97-AF65-F5344CB8AC3E}">
        <p14:creationId xmlns:p14="http://schemas.microsoft.com/office/powerpoint/2010/main" val="347215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B_Plantillas_25,4cm x 14,3cm-01.png">
            <a:extLst>
              <a:ext uri="{FF2B5EF4-FFF2-40B4-BE49-F238E27FC236}">
                <a16:creationId xmlns:a16="http://schemas.microsoft.com/office/drawing/2014/main" xmlns="" id="{E1F34D02-2EF6-4FE3-B671-82C6EBF3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1" y="0"/>
            <a:ext cx="121814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688694D-F350-4A31-B976-AED407D7F79F}"/>
              </a:ext>
            </a:extLst>
          </p:cNvPr>
          <p:cNvSpPr/>
          <p:nvPr/>
        </p:nvSpPr>
        <p:spPr>
          <a:xfrm>
            <a:off x="1295401" y="1280584"/>
            <a:ext cx="10369551" cy="25549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es-CO" sz="2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/>
            </a:pPr>
            <a:endParaRPr lang="es-CO" sz="2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/>
            </a:pPr>
            <a:endParaRPr lang="es-CO" sz="2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/>
            </a:pPr>
            <a:endParaRPr lang="es-CO" sz="2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/>
            </a:pPr>
            <a:endParaRPr lang="es-CO" sz="2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/>
            </a:pPr>
            <a:endParaRPr lang="es-CO" sz="2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8973E56D-E348-44A4-B664-C22DB95469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257255"/>
              </p:ext>
            </p:extLst>
          </p:nvPr>
        </p:nvGraphicFramePr>
        <p:xfrm>
          <a:off x="898071" y="386952"/>
          <a:ext cx="11255828" cy="5190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/>
          <p:cNvSpPr>
            <a:spLocks noGrp="1"/>
          </p:cNvSpPr>
          <p:nvPr>
            <p:ph type="title"/>
          </p:nvPr>
        </p:nvSpPr>
        <p:spPr>
          <a:xfrm>
            <a:off x="277031" y="357427"/>
            <a:ext cx="11637936" cy="1200637"/>
          </a:xfrm>
        </p:spPr>
        <p:txBody>
          <a:bodyPr>
            <a:noAutofit/>
          </a:bodyPr>
          <a:lstStyle/>
          <a:p>
            <a:pPr algn="ctr"/>
            <a:r>
              <a:rPr lang="es-MX" sz="5000" dirty="0">
                <a:latin typeface="Arial Rounded MT Bold" panose="020F0704030504030204" pitchFamily="34" charset="0"/>
              </a:rPr>
              <a:t>Categorías de Discapacidad </a:t>
            </a:r>
            <a:br>
              <a:rPr lang="es-MX" sz="5000" dirty="0">
                <a:latin typeface="Arial Rounded MT Bold" panose="020F0704030504030204" pitchFamily="34" charset="0"/>
              </a:rPr>
            </a:br>
            <a:r>
              <a:rPr lang="es-MX" sz="5000" dirty="0">
                <a:latin typeface="Arial Rounded MT Bold" panose="020F0704030504030204" pitchFamily="34" charset="0"/>
              </a:rPr>
              <a:t> Res. 113</a:t>
            </a:r>
            <a:endParaRPr lang="es-CO" sz="5000" dirty="0">
              <a:latin typeface="Arial Rounded MT Bold" panose="020F0704030504030204" pitchFamily="34" charset="0"/>
            </a:endParaRPr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254" t="27938" r="21646" b="21247"/>
          <a:stretch/>
        </p:blipFill>
        <p:spPr>
          <a:xfrm>
            <a:off x="445069" y="1549832"/>
            <a:ext cx="11301861" cy="519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5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/>
              <a:t/>
            </a:r>
            <a:br>
              <a:rPr lang="es-MX" dirty="0"/>
            </a:br>
            <a:endParaRPr lang="es-CO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4294967295"/>
          </p:nvPr>
        </p:nvSpPr>
        <p:spPr>
          <a:xfrm>
            <a:off x="6800319" y="527986"/>
            <a:ext cx="4927709" cy="9227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1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Usuario realiza Solicitud de Certificación a Secretaría de Salud Distrital al correo atencionalciudadano@barranquilla.gov.co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2476450" y="1991645"/>
            <a:ext cx="513823" cy="428042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 derecha 7"/>
          <p:cNvSpPr/>
          <p:nvPr/>
        </p:nvSpPr>
        <p:spPr>
          <a:xfrm>
            <a:off x="6507001" y="2002470"/>
            <a:ext cx="847216" cy="417217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5683" t="20286" r="15615" b="45180"/>
          <a:stretch/>
        </p:blipFill>
        <p:spPr>
          <a:xfrm>
            <a:off x="7728445" y="1463705"/>
            <a:ext cx="1751573" cy="1942609"/>
          </a:xfrm>
          <a:prstGeom prst="rect">
            <a:avLst/>
          </a:prstGeom>
        </p:spPr>
      </p:pic>
      <p:sp>
        <p:nvSpPr>
          <p:cNvPr id="11" name="Flecha doblada 10"/>
          <p:cNvSpPr/>
          <p:nvPr/>
        </p:nvSpPr>
        <p:spPr>
          <a:xfrm rot="5400000">
            <a:off x="10034011" y="2019323"/>
            <a:ext cx="744702" cy="952579"/>
          </a:xfrm>
          <a:prstGeom prst="bentArrow">
            <a:avLst>
              <a:gd name="adj1" fmla="val 25000"/>
              <a:gd name="adj2" fmla="val 22143"/>
              <a:gd name="adj3" fmla="val 25000"/>
              <a:gd name="adj4" fmla="val 4375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4" name="Flecha derecha 13"/>
          <p:cNvSpPr/>
          <p:nvPr/>
        </p:nvSpPr>
        <p:spPr>
          <a:xfrm rot="10800000">
            <a:off x="9264172" y="4619225"/>
            <a:ext cx="541193" cy="389242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Flecha derecha 15"/>
          <p:cNvSpPr/>
          <p:nvPr/>
        </p:nvSpPr>
        <p:spPr>
          <a:xfrm rot="10800000">
            <a:off x="2208465" y="4656649"/>
            <a:ext cx="611743" cy="387354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Marcador de texto 6"/>
          <p:cNvSpPr txBox="1">
            <a:spLocks/>
          </p:cNvSpPr>
          <p:nvPr/>
        </p:nvSpPr>
        <p:spPr>
          <a:xfrm>
            <a:off x="461567" y="821646"/>
            <a:ext cx="1872631" cy="405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1D3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Persona con discapacidad</a:t>
            </a:r>
          </a:p>
        </p:txBody>
      </p:sp>
      <p:sp>
        <p:nvSpPr>
          <p:cNvPr id="17" name="Marcador de texto 6"/>
          <p:cNvSpPr txBox="1">
            <a:spLocks/>
          </p:cNvSpPr>
          <p:nvPr/>
        </p:nvSpPr>
        <p:spPr>
          <a:xfrm>
            <a:off x="3173618" y="527157"/>
            <a:ext cx="3101563" cy="662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1D3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Usuario actualiza Historia Clínica – Exámenes clínicos con </a:t>
            </a:r>
            <a:r>
              <a:rPr lang="es-CO" sz="18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EPS</a:t>
            </a:r>
          </a:p>
        </p:txBody>
      </p:sp>
      <p:sp>
        <p:nvSpPr>
          <p:cNvPr id="18" name="Marcador de texto 6"/>
          <p:cNvSpPr txBox="1">
            <a:spLocks/>
          </p:cNvSpPr>
          <p:nvPr/>
        </p:nvSpPr>
        <p:spPr>
          <a:xfrm>
            <a:off x="6358652" y="3932608"/>
            <a:ext cx="2992128" cy="63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1D3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es-CO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IPS</a:t>
            </a:r>
            <a:r>
              <a:rPr lang="es-CO" sz="1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asignada contacta al usuario para valoración por certificación de discapacidad</a:t>
            </a:r>
            <a:r>
              <a:rPr lang="es-CO" sz="1800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  <a:endParaRPr lang="es-CO" sz="1800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Marcador de texto 6"/>
          <p:cNvSpPr txBox="1">
            <a:spLocks/>
          </p:cNvSpPr>
          <p:nvPr/>
        </p:nvSpPr>
        <p:spPr>
          <a:xfrm>
            <a:off x="2852425" y="5792457"/>
            <a:ext cx="3101563" cy="826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1D3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Equipo multidisciplinario de </a:t>
            </a:r>
            <a:r>
              <a:rPr lang="es-CO" sz="1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IPS</a:t>
            </a:r>
            <a:r>
              <a:rPr lang="es-CO" sz="1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realiza certificación</a:t>
            </a:r>
          </a:p>
        </p:txBody>
      </p:sp>
      <p:sp>
        <p:nvSpPr>
          <p:cNvPr id="20" name="Marcador de texto 6"/>
          <p:cNvSpPr txBox="1">
            <a:spLocks/>
          </p:cNvSpPr>
          <p:nvPr/>
        </p:nvSpPr>
        <p:spPr>
          <a:xfrm>
            <a:off x="-249138" y="5849047"/>
            <a:ext cx="3101563" cy="662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1D3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Entrega Certificado de discapacidad</a:t>
            </a:r>
          </a:p>
        </p:txBody>
      </p:sp>
      <p:sp>
        <p:nvSpPr>
          <p:cNvPr id="22" name="Marcador de texto 6">
            <a:extLst>
              <a:ext uri="{FF2B5EF4-FFF2-40B4-BE49-F238E27FC236}">
                <a16:creationId xmlns="" xmlns:a16="http://schemas.microsoft.com/office/drawing/2014/main" id="{E39E3CBF-1917-4987-8DC7-5A0A8026D32F}"/>
              </a:ext>
            </a:extLst>
          </p:cNvPr>
          <p:cNvSpPr txBox="1">
            <a:spLocks/>
          </p:cNvSpPr>
          <p:nvPr/>
        </p:nvSpPr>
        <p:spPr>
          <a:xfrm>
            <a:off x="9468785" y="2903599"/>
            <a:ext cx="2475914" cy="540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1D3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Secretaría de Salud envía autorización  a </a:t>
            </a:r>
            <a:r>
              <a:rPr lang="es-CO" sz="1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IPS</a:t>
            </a:r>
            <a:endParaRPr lang="es-CO" sz="1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CO" sz="1800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23" name="Flecha derecha 13">
            <a:extLst>
              <a:ext uri="{FF2B5EF4-FFF2-40B4-BE49-F238E27FC236}">
                <a16:creationId xmlns="" xmlns:a16="http://schemas.microsoft.com/office/drawing/2014/main" id="{6DD915B9-6A0F-4615-B4E6-51DCE38E36C3}"/>
              </a:ext>
            </a:extLst>
          </p:cNvPr>
          <p:cNvSpPr/>
          <p:nvPr/>
        </p:nvSpPr>
        <p:spPr>
          <a:xfrm rot="5400000">
            <a:off x="10436673" y="3883339"/>
            <a:ext cx="540139" cy="351817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Flecha derecha 13">
            <a:extLst>
              <a:ext uri="{FF2B5EF4-FFF2-40B4-BE49-F238E27FC236}">
                <a16:creationId xmlns="" xmlns:a16="http://schemas.microsoft.com/office/drawing/2014/main" id="{A799BB2C-0A2F-4AB7-A530-EBEEDD5C548D}"/>
              </a:ext>
            </a:extLst>
          </p:cNvPr>
          <p:cNvSpPr/>
          <p:nvPr/>
        </p:nvSpPr>
        <p:spPr>
          <a:xfrm rot="10800000">
            <a:off x="5899898" y="4656649"/>
            <a:ext cx="564095" cy="351817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50" name="Picture 2" descr="Imágenes de Salud | Vectores, fotos de stock y PSD gratui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" r="1714"/>
          <a:stretch/>
        </p:blipFill>
        <p:spPr bwMode="auto">
          <a:xfrm>
            <a:off x="3543246" y="1342720"/>
            <a:ext cx="2552754" cy="186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ciones Unidas diseña un nuevo logotipo de accesibilidad | Confederación  Autismo Españ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" r="2203"/>
          <a:stretch/>
        </p:blipFill>
        <p:spPr bwMode="auto">
          <a:xfrm>
            <a:off x="510769" y="1441703"/>
            <a:ext cx="1525808" cy="143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ágenes de Medico | Vectores, fotos de stock y PSD gratuito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22190" r="4646" b="10463"/>
          <a:stretch/>
        </p:blipFill>
        <p:spPr bwMode="auto">
          <a:xfrm>
            <a:off x="2893402" y="4048362"/>
            <a:ext cx="2933301" cy="15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/>
          <p:cNvPicPr/>
          <p:nvPr/>
        </p:nvPicPr>
        <p:blipFill rotWithShape="1">
          <a:blip r:embed="rId6"/>
          <a:srcRect l="34284" t="35620" r="52308" b="51098"/>
          <a:stretch/>
        </p:blipFill>
        <p:spPr bwMode="auto">
          <a:xfrm>
            <a:off x="9930073" y="4394591"/>
            <a:ext cx="1705408" cy="95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n 28"/>
          <p:cNvPicPr/>
          <p:nvPr/>
        </p:nvPicPr>
        <p:blipFill rotWithShape="1">
          <a:blip r:embed="rId7"/>
          <a:srcRect l="67041" t="32904" r="13950" b="34795"/>
          <a:stretch/>
        </p:blipFill>
        <p:spPr bwMode="auto">
          <a:xfrm>
            <a:off x="7354217" y="5347264"/>
            <a:ext cx="1066800" cy="1019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/>
          <p:cNvPicPr/>
          <p:nvPr/>
        </p:nvPicPr>
        <p:blipFill rotWithShape="1">
          <a:blip r:embed="rId8"/>
          <a:srcRect l="61515" t="16779" r="8702" b="18909"/>
          <a:stretch/>
        </p:blipFill>
        <p:spPr bwMode="auto">
          <a:xfrm>
            <a:off x="304373" y="3577491"/>
            <a:ext cx="1844407" cy="2279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338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300" dirty="0">
                <a:latin typeface="Arial Rounded MT Bold" panose="020F0704030504030204" pitchFamily="34" charset="0"/>
              </a:rPr>
              <a:t>Características del Proceso de Certificación</a:t>
            </a:r>
            <a:r>
              <a:rPr lang="es-MX" dirty="0"/>
              <a:t/>
            </a:r>
            <a:br>
              <a:rPr lang="es-MX" dirty="0"/>
            </a:br>
            <a:endParaRPr lang="es-CO" dirty="0"/>
          </a:p>
        </p:txBody>
      </p:sp>
      <p:sp>
        <p:nvSpPr>
          <p:cNvPr id="25" name="Marcador de contenido 24"/>
          <p:cNvSpPr>
            <a:spLocks noGrp="1"/>
          </p:cNvSpPr>
          <p:nvPr>
            <p:ph idx="1"/>
          </p:nvPr>
        </p:nvSpPr>
        <p:spPr>
          <a:xfrm>
            <a:off x="571500" y="945867"/>
            <a:ext cx="11049000" cy="4667250"/>
          </a:xfrm>
        </p:spPr>
        <p:txBody>
          <a:bodyPr>
            <a:noAutofit/>
          </a:bodyPr>
          <a:lstStyle/>
          <a:p>
            <a:pPr algn="just"/>
            <a:endParaRPr lang="es-MX" sz="3200" dirty="0"/>
          </a:p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Procedimiento de valoración clínica multidisciplinaria simultánea.</a:t>
            </a:r>
          </a:p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Fundamentado en la Clasificación Internacional del      Funcionamiento, de la Discapacidad y de la Salud.</a:t>
            </a:r>
          </a:p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Permite identificar las deficiencias corporales, psicológicas, limitaciones en la actividad y  restricciones en la participación de la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PcD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Resultados se expresan en el correspondiente certificado, parte integral del RLCPD.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98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300" dirty="0">
                <a:latin typeface="Arial Rounded MT Bold" panose="020F0704030504030204" pitchFamily="34" charset="0"/>
              </a:rPr>
              <a:t>Características del Proceso de Certificación</a:t>
            </a:r>
            <a:r>
              <a:rPr lang="es-MX" dirty="0"/>
              <a:t/>
            </a:r>
            <a:br>
              <a:rPr lang="es-MX" dirty="0"/>
            </a:br>
            <a:endParaRPr lang="es-CO" dirty="0"/>
          </a:p>
        </p:txBody>
      </p:sp>
      <p:sp>
        <p:nvSpPr>
          <p:cNvPr id="25" name="Marcador de contenido 24"/>
          <p:cNvSpPr>
            <a:spLocks noGrp="1"/>
          </p:cNvSpPr>
          <p:nvPr>
            <p:ph idx="1"/>
          </p:nvPr>
        </p:nvSpPr>
        <p:spPr>
          <a:xfrm>
            <a:off x="571500" y="1162843"/>
            <a:ext cx="11049000" cy="4667250"/>
          </a:xfrm>
        </p:spPr>
        <p:txBody>
          <a:bodyPr>
            <a:noAutofit/>
          </a:bodyPr>
          <a:lstStyle/>
          <a:p>
            <a:pPr algn="just"/>
            <a:endParaRPr lang="es-MX" sz="3200" dirty="0"/>
          </a:p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Documento personal e intransferible. </a:t>
            </a:r>
          </a:p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Únicamente podrá ser expedido por las IPS a que refiere la Resolución 113 de 2020 en el artículo 2º. </a:t>
            </a:r>
          </a:p>
          <a:p>
            <a:pPr algn="just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Evalúa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 emite </a:t>
            </a:r>
            <a:r>
              <a:rPr lang="es-MX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del nivel de dificultad en el desempeño.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sz="3200" dirty="0"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Grado de dificultad que experimenta una persona al realizar diferentes actividades e involucrarse en situaciones vitales en su entorno cotidiano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Flecha: hacia abajo 2">
            <a:extLst>
              <a:ext uri="{FF2B5EF4-FFF2-40B4-BE49-F238E27FC236}">
                <a16:creationId xmlns:a16="http://schemas.microsoft.com/office/drawing/2014/main" xmlns="" id="{21A93B68-6632-4C65-8C3C-7D39EA2E97D6}"/>
              </a:ext>
            </a:extLst>
          </p:cNvPr>
          <p:cNvSpPr/>
          <p:nvPr/>
        </p:nvSpPr>
        <p:spPr>
          <a:xfrm>
            <a:off x="5938048" y="3834724"/>
            <a:ext cx="315903" cy="60415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489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/>
          <p:cNvSpPr>
            <a:spLocks noGrp="1"/>
          </p:cNvSpPr>
          <p:nvPr>
            <p:ph type="title"/>
          </p:nvPr>
        </p:nvSpPr>
        <p:spPr>
          <a:xfrm>
            <a:off x="838200" y="25209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5600" dirty="0">
                <a:latin typeface="Arial Rounded MT Bold" panose="020F0704030504030204" pitchFamily="34" charset="0"/>
              </a:rPr>
              <a:t>Certificado</a:t>
            </a:r>
            <a:r>
              <a:rPr lang="es-MX" dirty="0"/>
              <a:t/>
            </a:r>
            <a:br>
              <a:rPr lang="es-MX" dirty="0"/>
            </a:br>
            <a:endParaRPr lang="es-CO" dirty="0"/>
          </a:p>
        </p:txBody>
      </p:sp>
      <p:pic>
        <p:nvPicPr>
          <p:cNvPr id="2" name="Marcador de contenido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680" t="30984" r="55831" b="15541"/>
          <a:stretch/>
        </p:blipFill>
        <p:spPr>
          <a:xfrm>
            <a:off x="467303" y="923255"/>
            <a:ext cx="5500835" cy="59347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51986" t="34207" r="22167" b="6412"/>
          <a:stretch/>
        </p:blipFill>
        <p:spPr>
          <a:xfrm>
            <a:off x="6586780" y="923256"/>
            <a:ext cx="4892206" cy="59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67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Slide background fill">
            <a:extLst>
              <a:ext uri="{FF2B5EF4-FFF2-40B4-BE49-F238E27FC236}">
                <a16:creationId xmlns:a16="http://schemas.microsoft.com/office/drawing/2014/main" xmlns="" id="{1D63C574-BFD2-41A1-A567-B0C3CC7FDD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olor 2">
            <a:extLst>
              <a:ext uri="{FF2B5EF4-FFF2-40B4-BE49-F238E27FC236}">
                <a16:creationId xmlns:a16="http://schemas.microsoft.com/office/drawing/2014/main" xmlns="" id="{E2A46BAB-8C31-42B2-90E8-B26DD3E81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3F7A3C7-0737-4E57-B30E-8EEFE638B4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35" name="Color">
              <a:extLst>
                <a:ext uri="{FF2B5EF4-FFF2-40B4-BE49-F238E27FC236}">
                  <a16:creationId xmlns:a16="http://schemas.microsoft.com/office/drawing/2014/main" xmlns="" id="{3BE6D516-DFC6-4698-B3F1-5F591C1130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Color">
              <a:extLst>
                <a:ext uri="{FF2B5EF4-FFF2-40B4-BE49-F238E27FC236}">
                  <a16:creationId xmlns:a16="http://schemas.microsoft.com/office/drawing/2014/main" xmlns="" id="{C2580FB0-D146-458C-AF1B-8E8BBF6BBA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43F5E015-E085-4624-B431-B424144486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4DDB60AE-8B9C-4BA0-93DC-F8C9EBF6D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9F247760-BE07-41A2-969E-570081E65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57A70BD2-76FC-4BDD-9E64-3B93D5EF36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AADD9643-5489-42CB-9762-FBAC2AAE9F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09A2C16E-2745-4E3D-BECC-D66755221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52E5A063-571D-4461-9869-B3E93F6E69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366019AD-E33B-4DBF-BAD3-AE361160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4" name="Título 23"/>
          <p:cNvSpPr>
            <a:spLocks noGrp="1"/>
          </p:cNvSpPr>
          <p:nvPr>
            <p:ph type="title"/>
          </p:nvPr>
        </p:nvSpPr>
        <p:spPr>
          <a:xfrm>
            <a:off x="358928" y="841248"/>
            <a:ext cx="4171411" cy="5340097"/>
          </a:xfrm>
        </p:spPr>
        <p:txBody>
          <a:bodyPr anchor="ctr">
            <a:normAutofit/>
          </a:bodyPr>
          <a:lstStyle/>
          <a:p>
            <a:pPr algn="ctr"/>
            <a:r>
              <a:rPr lang="es-MX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SOLICITUD DE CERTIFICACIÓN A LA SECRETARÍA DE SALUD</a:t>
            </a:r>
            <a:r>
              <a:rPr lang="es-MX" sz="3000" dirty="0">
                <a:solidFill>
                  <a:schemeClr val="bg1"/>
                </a:solidFill>
              </a:rPr>
              <a:t/>
            </a:r>
            <a:br>
              <a:rPr lang="es-MX" sz="3000" dirty="0">
                <a:solidFill>
                  <a:schemeClr val="bg1"/>
                </a:solidFill>
              </a:rPr>
            </a:br>
            <a:endParaRPr lang="es-CO" sz="3000" dirty="0">
              <a:solidFill>
                <a:schemeClr val="bg1"/>
              </a:solidFill>
            </a:endParaRPr>
          </a:p>
        </p:txBody>
      </p:sp>
      <p:graphicFrame>
        <p:nvGraphicFramePr>
          <p:cNvPr id="26" name="Marcador de contenido 3">
            <a:extLst>
              <a:ext uri="{FF2B5EF4-FFF2-40B4-BE49-F238E27FC236}">
                <a16:creationId xmlns:a16="http://schemas.microsoft.com/office/drawing/2014/main" xmlns="" id="{55C18673-3CCB-4417-9892-3B93AADFB3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359994"/>
              </p:ext>
            </p:extLst>
          </p:nvPr>
        </p:nvGraphicFramePr>
        <p:xfrm>
          <a:off x="4734699" y="0"/>
          <a:ext cx="7429655" cy="6775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423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290</Words>
  <Application>Microsoft Office PowerPoint</Application>
  <PresentationFormat>Panorámica</PresentationFormat>
  <Paragraphs>49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Tema de Office</vt:lpstr>
      <vt:lpstr>RUTA PROCESO CERTIFICACIÓN DE DISCAPACIDAD Y  RLCPD</vt:lpstr>
      <vt:lpstr>Presentación de PowerPoint</vt:lpstr>
      <vt:lpstr>Categorías de Discapacidad   Res. 113</vt:lpstr>
      <vt:lpstr> </vt:lpstr>
      <vt:lpstr>Características del Proceso de Certificación </vt:lpstr>
      <vt:lpstr>Características del Proceso de Certificación </vt:lpstr>
      <vt:lpstr>Certificado </vt:lpstr>
      <vt:lpstr>SOLICITUD DE CERTIFICACIÓN A LA SECRETARÍA DE SALUD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CERTIFICACIÓN DE DISCAPACIDAD Y  RLCPD</dc:title>
  <dc:creator>Licencia Office 365 BAQSIS001131</dc:creator>
  <cp:lastModifiedBy>HP</cp:lastModifiedBy>
  <cp:revision>10</cp:revision>
  <dcterms:created xsi:type="dcterms:W3CDTF">2021-05-24T16:20:36Z</dcterms:created>
  <dcterms:modified xsi:type="dcterms:W3CDTF">2021-08-23T22:03:04Z</dcterms:modified>
</cp:coreProperties>
</file>